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9" r:id="rId9"/>
    <p:sldId id="270" r:id="rId10"/>
    <p:sldId id="271" r:id="rId11"/>
    <p:sldId id="272" r:id="rId12"/>
    <p:sldId id="273" r:id="rId13"/>
    <p:sldId id="274" r:id="rId14"/>
    <p:sldId id="281" r:id="rId15"/>
    <p:sldId id="282" r:id="rId16"/>
    <p:sldId id="283" r:id="rId17"/>
    <p:sldId id="284" r:id="rId18"/>
    <p:sldId id="266" r:id="rId19"/>
    <p:sldId id="265" r:id="rId20"/>
    <p:sldId id="264" r:id="rId21"/>
    <p:sldId id="267" r:id="rId22"/>
    <p:sldId id="268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USER\Desktop\Arduino\&#20351;&#29992;%20Arduino%20&#35731;&#34562;&#40180;&#22120;&#30332;&#20986;&#32882;&#38899;.wmv" TargetMode="External"/><Relationship Id="rId1" Type="http://schemas.microsoft.com/office/2007/relationships/media" Target="file:///C:\Users\USER\Desktop\Arduino\&#20351;&#29992;%20Arduino%20&#35731;&#34562;&#40180;&#22120;&#30332;&#20986;&#32882;&#38899;.wmv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USER\Desktop\Arduino\Webduino%20-%20&#20498;&#36554;&#38647;&#36948;%20(%20&#36229;&#38899;&#27874;%20%20%20&#34562;&#40180;&#22120;%20).wmv" TargetMode="External"/><Relationship Id="rId1" Type="http://schemas.microsoft.com/office/2007/relationships/media" Target="file:///C:\Users\USER\Desktop\Arduino\Webduino%20-%20&#20498;&#36554;&#38647;&#36948;%20(%20&#36229;&#38899;&#27874;%20%20%20&#34562;&#40180;&#22120;%20).wmv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USER\Desktop\Arduino\Bluetooth%20SPP%20Control%20Arduino%20meArm%20&#20351;&#29992;&#28961;&#32218;&#34253;&#33469;&#25511;&#21046;Arduino%20meArm&#27231;&#26800;&#25163;&#33218;.wmv" TargetMode="External"/><Relationship Id="rId1" Type="http://schemas.microsoft.com/office/2007/relationships/media" Target="file:///C:\Users\USER\Desktop\Arduino\Bluetooth%20SPP%20Control%20Arduino%20meArm%20&#20351;&#29992;&#28961;&#32218;&#34253;&#33469;&#25511;&#21046;Arduino%20meArm&#27231;&#26800;&#25163;&#33218;.wmv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USER\Desktop\Arduino\Arduino&#29289;&#32879;&#32178;&#39770;&#32568;&#30435;&#25511;.wmv" TargetMode="External"/><Relationship Id="rId1" Type="http://schemas.microsoft.com/office/2007/relationships/media" Target="file:///C:\Users\USER\Desktop\Arduino\Arduino&#29289;&#32879;&#32178;&#39770;&#32568;&#30435;&#25511;.wmv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D:\&#230;&#176;&#184;&#229;&#191;&#160;&#231;&#160;&#148;&#231;&#169;&#182;\&#233;&#155;&#187;&#229;&#173;&#144;&#230;&#155;&#184;\arduino%20&#231;&#179;&#187;&#229;&#136;&#151;\POV\POVV2.doc#_ftn1" TargetMode="External"/><Relationship Id="rId2" Type="http://schemas.openxmlformats.org/officeDocument/2006/relationships/hyperlink" Target="file:///D:\&#230;&#176;&#184;&#229;&#191;&#160;&#231;&#160;&#148;&#231;&#169;&#182;\&#233;&#155;&#187;&#229;&#173;&#144;&#230;&#155;&#184;\arduino%20&#231;&#179;&#187;&#229;&#136;&#151;\POV\POVV2.doc#_ENREF_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file:///D:\&#230;&#176;&#184;&#229;&#191;&#160;&#231;&#160;&#148;&#231;&#169;&#182;\&#233;&#155;&#187;&#229;&#173;&#144;&#230;&#155;&#184;\arduino%20&#231;&#179;&#187;&#229;&#136;&#151;\POV\POVV2.doc#_ftn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659466" y="231524"/>
            <a:ext cx="12192000" cy="1265716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>
                <a:solidFill>
                  <a:srgbClr val="0070C0"/>
                </a:solidFill>
                <a:latin typeface="Rockwell Extra Bold" panose="02060903040505020403" pitchFamily="18" charset="0"/>
                <a:ea typeface="標楷體" pitchFamily="65" charset="-120"/>
              </a:rPr>
              <a:t>Arduino</a:t>
            </a:r>
            <a:endParaRPr lang="zh-TW" altLang="en-US" sz="6000" dirty="0">
              <a:solidFill>
                <a:srgbClr val="0070C0"/>
              </a:solidFill>
              <a:latin typeface="Rockwell Extra Bold" panose="02060903040505020403" pitchFamily="18" charset="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9" y="4531549"/>
            <a:ext cx="1620376" cy="120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32" y="1468967"/>
            <a:ext cx="4271434" cy="4271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B6CE27-5666-4606-AD3F-DEFDA73C5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1905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4780" y="627522"/>
            <a:ext cx="8911687" cy="128089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Arduino Nano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      </a:t>
            </a:r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Arduino Pro Mini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內容版面配置區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66" y="2637103"/>
            <a:ext cx="4322991" cy="19041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82" y="1908412"/>
            <a:ext cx="3361556" cy="33615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407800-0744-4117-B3DF-E4CDCB429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9840" y="615798"/>
            <a:ext cx="8911687" cy="128089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Arduino Mega2560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01" y="2343986"/>
            <a:ext cx="5487458" cy="277665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F61D6E-22E2-44A1-9D26-79D05FD11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4903" y="632423"/>
            <a:ext cx="8911687" cy="128089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Arduino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板比較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758488"/>
            <a:ext cx="8285162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8FA53E-C5D0-4D46-98C9-764C312B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2450" y="624110"/>
            <a:ext cx="8911687" cy="1280890"/>
          </a:xfrm>
        </p:spPr>
        <p:txBody>
          <a:bodyPr/>
          <a:lstStyle/>
          <a:p>
            <a:pPr algn="l"/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              </a:t>
            </a:r>
            <a:r>
              <a:rPr lang="zh-TW" altLang="en-US" sz="5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TW" altLang="en-US" sz="4000"/>
              <a:t>一   蜂鳴器</a:t>
            </a:r>
          </a:p>
          <a:p>
            <a:pPr algn="ctr"/>
            <a:r>
              <a:rPr lang="zh-TW" altLang="en-US" sz="4000"/>
              <a:t>二   超音波</a:t>
            </a:r>
            <a:r>
              <a:rPr lang="en-US" altLang="zh-TW" sz="4000"/>
              <a:t>+</a:t>
            </a:r>
            <a:r>
              <a:rPr lang="zh-TW" altLang="en-US" sz="4000"/>
              <a:t>蜂鳴器</a:t>
            </a:r>
          </a:p>
          <a:p>
            <a:pPr algn="ctr"/>
            <a:r>
              <a:rPr lang="zh-TW" altLang="en-US" sz="4000"/>
              <a:t>三   藍芽模組</a:t>
            </a:r>
          </a:p>
          <a:p>
            <a:pPr algn="ctr"/>
            <a:r>
              <a:rPr lang="zh-TW" altLang="en-US" sz="4000"/>
              <a:t>四 物聯網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B547E4-9628-47FC-9A02-D0E401DB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簡單蜂鳴器</a:t>
            </a:r>
          </a:p>
        </p:txBody>
      </p:sp>
      <p:pic>
        <p:nvPicPr>
          <p:cNvPr id="4" name="使用 Arduino 讓蜂鳴器發出聲音.wm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9026" y="2133600"/>
            <a:ext cx="6715772" cy="3777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33A2087-C96A-4AC1-A230-327AE0694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超音波</a:t>
            </a:r>
            <a:r>
              <a:rPr lang="en-US" altLang="zh-TW"/>
              <a:t>+</a:t>
            </a:r>
            <a:r>
              <a:rPr lang="zh-TW" altLang="en-US"/>
              <a:t>蜂鳴器</a:t>
            </a:r>
          </a:p>
        </p:txBody>
      </p:sp>
      <p:pic>
        <p:nvPicPr>
          <p:cNvPr id="4" name="Webduino - 倒車雷達 ( 超音波   蜂鳴器 ).wm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9026" y="2133600"/>
            <a:ext cx="6715772" cy="3777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DDD775-9D6B-420F-8D57-8DF9B5DAD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藍芽模組</a:t>
            </a:r>
          </a:p>
        </p:txBody>
      </p:sp>
      <p:pic>
        <p:nvPicPr>
          <p:cNvPr id="4" name="Bluetooth SPP Control Arduino meArm 使用無線藍芽控制Arduino meArm機械手臂.wm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9026" y="2133600"/>
            <a:ext cx="6715772" cy="3777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E6089B-8A0D-446C-AD41-6DED93EFE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物聯網</a:t>
            </a:r>
          </a:p>
        </p:txBody>
      </p:sp>
      <p:pic>
        <p:nvPicPr>
          <p:cNvPr id="4" name="Arduino物聯網魚缸監控.wm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9026" y="2133600"/>
            <a:ext cx="6715772" cy="3777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47A722-78C0-47DA-A7D2-720D1BE8C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3938" y="607484"/>
            <a:ext cx="8674505" cy="1280890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en-US" altLang="zh-TW" dirty="0"/>
              <a:t>)</a:t>
            </a:r>
            <a:r>
              <a:rPr lang="zh-TW" altLang="en-US" dirty="0"/>
              <a:t>實驗實物介紹</a:t>
            </a:r>
            <a:r>
              <a:rPr lang="en-US" altLang="zh-TW" dirty="0"/>
              <a:t>:HC-RS04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8167" y="1913224"/>
            <a:ext cx="3882044" cy="4121815"/>
          </a:xfrm>
        </p:spPr>
        <p:txBody>
          <a:bodyPr/>
          <a:lstStyle/>
          <a:p>
            <a:r>
              <a:rPr lang="zh-TW" altLang="en-US" dirty="0"/>
              <a:t>超音波感測器</a:t>
            </a:r>
            <a:r>
              <a:rPr lang="en-US" altLang="zh-TW" dirty="0"/>
              <a:t>(HC-RS04)</a:t>
            </a:r>
            <a:r>
              <a:rPr lang="zh-TW" altLang="en-US" dirty="0"/>
              <a:t>是由超音波發射器、接收器和控制電路所組成。當它被觸發的時候，會發射一連串 </a:t>
            </a:r>
            <a:r>
              <a:rPr lang="en-US" altLang="zh-TW" dirty="0"/>
              <a:t>40 kHz </a:t>
            </a:r>
            <a:r>
              <a:rPr lang="zh-TW" altLang="en-US" dirty="0"/>
              <a:t>的聲波並且從離它最近的物體接收回音。超音波是人類耳朵無法聽見的聲音，因為它的頻率很高。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如左圖所示，超音波測量距離的方法，是測量聲音在感測器與物體之間往返經過的時間。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5" y="1464337"/>
            <a:ext cx="2594483" cy="19355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13" y="4092386"/>
            <a:ext cx="4368426" cy="23039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73155" y="3215238"/>
            <a:ext cx="146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Adobe Gothic Std B" pitchFamily="34" charset="-128"/>
                <a:ea typeface="Adobe Gothic Std B" pitchFamily="34" charset="-128"/>
              </a:rPr>
              <a:t>HC-RS04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866871-34EB-4002-808B-C53D4E52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382" y="640735"/>
            <a:ext cx="4729942" cy="1280890"/>
          </a:xfrm>
        </p:spPr>
        <p:txBody>
          <a:bodyPr/>
          <a:lstStyle/>
          <a:p>
            <a:r>
              <a:rPr lang="zh-TW" altLang="en-US" dirty="0"/>
              <a:t>實驗實物介紹</a:t>
            </a:r>
            <a:r>
              <a:rPr lang="en-US" altLang="zh-TW" dirty="0"/>
              <a:t>:HC-05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57506" y="1751614"/>
            <a:ext cx="3258589" cy="4580313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Arduino</a:t>
            </a:r>
            <a:r>
              <a:rPr lang="zh-TW" altLang="en-US" dirty="0"/>
              <a:t>的搭配上，比較常見的是</a:t>
            </a:r>
            <a:r>
              <a:rPr lang="en-US" altLang="zh-TW" dirty="0"/>
              <a:t>HC-05</a:t>
            </a:r>
            <a:r>
              <a:rPr lang="zh-TW" altLang="en-US" dirty="0"/>
              <a:t>，其藍芽符合</a:t>
            </a:r>
            <a:r>
              <a:rPr lang="en-US" altLang="zh-TW" dirty="0"/>
              <a:t>V2.1+EDR</a:t>
            </a:r>
            <a:r>
              <a:rPr lang="zh-TW" altLang="en-US" dirty="0"/>
              <a:t>的規範，並且支援</a:t>
            </a:r>
            <a:r>
              <a:rPr lang="en-US" altLang="zh-TW" dirty="0"/>
              <a:t>SSP(Serial Port Profile)</a:t>
            </a:r>
            <a:r>
              <a:rPr lang="zh-TW" altLang="en-US" dirty="0"/>
              <a:t>的藍芽模組，讓使用者從電腦或是手機連線時可以視為序列阜的裝置。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左圖為</a:t>
            </a:r>
            <a:r>
              <a:rPr lang="en-US" altLang="zh-TW" dirty="0"/>
              <a:t>Arduino</a:t>
            </a:r>
            <a:r>
              <a:rPr lang="zh-TW" altLang="en-US" dirty="0"/>
              <a:t>與</a:t>
            </a:r>
            <a:r>
              <a:rPr lang="en-US" altLang="zh-TW" dirty="0"/>
              <a:t>HC-05</a:t>
            </a:r>
            <a:r>
              <a:rPr lang="zh-TW" altLang="en-US" dirty="0"/>
              <a:t>的接線腳位對應。</a:t>
            </a:r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06" y="1833735"/>
            <a:ext cx="2143125" cy="2143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98086" y="3857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HC-05</a:t>
            </a:r>
            <a:endParaRPr lang="zh-TW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31617"/>
              </p:ext>
            </p:extLst>
          </p:nvPr>
        </p:nvGraphicFramePr>
        <p:xfrm>
          <a:off x="2065106" y="4517159"/>
          <a:ext cx="4681220" cy="16129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7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300">
                <a:tc gridSpan="2">
                  <a:txBody>
                    <a:bodyPr/>
                    <a:lstStyle/>
                    <a:p>
                      <a:pPr marL="875030" marR="872490" algn="ctr">
                        <a:spcBef>
                          <a:spcPts val="245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Tahoma"/>
                          <a:ea typeface="Tahoma"/>
                          <a:cs typeface="Arial"/>
                        </a:rPr>
                        <a:t>AT </a:t>
                      </a:r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  <a:latin typeface="SimSun"/>
                          <a:ea typeface="Arial"/>
                        </a:rPr>
                        <a:t>模式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75030" marR="878205" algn="ctr">
                        <a:spcBef>
                          <a:spcPts val="2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  <a:latin typeface="SimSun"/>
                          <a:ea typeface="Arial"/>
                        </a:rPr>
                        <a:t>連線模式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749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Arduino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HC-05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Arduino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HC-05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749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3.3</a:t>
                      </a: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V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3.3</a:t>
                      </a: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V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5V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VCC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749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GND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GND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GND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320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GND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749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RX (D0)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320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TXD</a:t>
                      </a:r>
                      <a:endParaRPr lang="zh-TW" alt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RX (D0)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320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TXD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8130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TX (D1)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4320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dirty="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RXD</a:t>
                      </a:r>
                      <a:endParaRPr lang="zh-TW" alt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TX (D1)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323215" marR="27368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RXD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278765" marR="27495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5V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9969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14042"/>
                          </a:solidFill>
                          <a:effectLst/>
                          <a:latin typeface="Arial"/>
                          <a:ea typeface="Arial"/>
                        </a:rPr>
                        <a:t>Key(HC-05 only)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l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Arial"/>
                          <a:cs typeface="Arial"/>
                        </a:rPr>
                        <a:t> </a:t>
                      </a:r>
                      <a:endParaRPr lang="zh-TW" sz="110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3F5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9695" algn="l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/>
                          <a:ea typeface="Arial"/>
                          <a:cs typeface="Arial"/>
                        </a:rPr>
                        <a:t> </a:t>
                      </a:r>
                      <a:endParaRPr lang="zh-TW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7A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A28D84E-E42C-4FF0-B0D8-C8B0E1B70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758613" y="508503"/>
            <a:ext cx="6129664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000" dirty="0">
                <a:latin typeface="Times New Roman" pitchFamily="18" charset="0"/>
                <a:ea typeface="標楷體" pitchFamily="65" charset="-120"/>
              </a:rPr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4000" dirty="0">
                <a:latin typeface="+mj-ea"/>
                <a:ea typeface="+mj-ea"/>
              </a:rPr>
              <a:t>Arduino</a:t>
            </a:r>
            <a:r>
              <a:rPr lang="zh-TW" altLang="en-US" sz="4000" dirty="0">
                <a:latin typeface="+mj-ea"/>
                <a:ea typeface="+mj-ea"/>
              </a:rPr>
              <a:t>起源</a:t>
            </a:r>
            <a:endParaRPr lang="en-US" altLang="zh-TW" sz="4000" dirty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r>
              <a:rPr lang="zh-TW" altLang="en-US" sz="4000" dirty="0">
                <a:latin typeface="+mj-ea"/>
                <a:ea typeface="+mj-ea"/>
              </a:rPr>
              <a:t>板子介紹</a:t>
            </a:r>
            <a:endParaRPr lang="en-US" altLang="zh-TW" sz="4000" dirty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r>
              <a:rPr lang="zh-TW" altLang="en-US" sz="4000" dirty="0">
                <a:latin typeface="+mj-ea"/>
                <a:ea typeface="+mj-ea"/>
              </a:rPr>
              <a:t>應用</a:t>
            </a:r>
            <a:endParaRPr lang="en-US" altLang="zh-TW" sz="4000" dirty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r>
              <a:rPr lang="zh-TW" altLang="en-US" sz="4000" dirty="0">
                <a:latin typeface="+mj-ea"/>
                <a:ea typeface="+mj-ea"/>
              </a:rPr>
              <a:t>實驗介紹</a:t>
            </a:r>
            <a:endParaRPr lang="en-US" altLang="zh-TW" sz="4000" dirty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76" y="3725333"/>
            <a:ext cx="3372861" cy="24791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8278BE-4741-4B04-B1CF-98949EBF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2315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0732" y="640737"/>
            <a:ext cx="7830589" cy="1280890"/>
          </a:xfrm>
        </p:spPr>
        <p:txBody>
          <a:bodyPr/>
          <a:lstStyle/>
          <a:p>
            <a:r>
              <a:rPr lang="zh-TW" altLang="en-US" dirty="0"/>
              <a:t>實驗介紹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5425" y="1313411"/>
            <a:ext cx="9659187" cy="45978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實驗項目：藍芽無線模組</a:t>
            </a:r>
            <a:r>
              <a:rPr lang="en-US" altLang="zh-TW" dirty="0"/>
              <a:t>+</a:t>
            </a:r>
            <a:r>
              <a:rPr lang="zh-TW" altLang="en-US" dirty="0"/>
              <a:t>超音波感測器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實驗目標：將藍芽與超音感測結合，再將數值透過電腦超級終端機顯示出來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實驗架構圖：</a:t>
            </a:r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實驗步驟：</a:t>
            </a:r>
          </a:p>
          <a:p>
            <a:pPr marL="0" indent="0">
              <a:buNone/>
            </a:pPr>
            <a:r>
              <a:rPr lang="zh-TW" altLang="en-US" dirty="0"/>
              <a:t>      將開發板與</a:t>
            </a:r>
            <a:r>
              <a:rPr lang="en-US" altLang="zh-TW" dirty="0"/>
              <a:t>HC-SR04</a:t>
            </a:r>
            <a:r>
              <a:rPr lang="zh-TW" altLang="en-US" dirty="0"/>
              <a:t>超音波感測器和</a:t>
            </a:r>
            <a:r>
              <a:rPr lang="en-US" altLang="zh-TW" dirty="0"/>
              <a:t>HC-05</a:t>
            </a:r>
            <a:r>
              <a:rPr lang="zh-TW" altLang="en-US" dirty="0"/>
              <a:t>藍芽依照接線圖將線路接好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en-US" altLang="zh-TW" dirty="0">
                <a:solidFill>
                  <a:srgbClr val="FF0000"/>
                </a:solidFill>
              </a:rPr>
              <a:t>HC-SR04</a:t>
            </a:r>
            <a:r>
              <a:rPr lang="zh-TW" altLang="en-US" dirty="0">
                <a:solidFill>
                  <a:srgbClr val="FF0000"/>
                </a:solidFill>
              </a:rPr>
              <a:t>接腳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en-US" altLang="zh-TW" dirty="0" err="1">
                <a:solidFill>
                  <a:srgbClr val="FF0000"/>
                </a:solidFill>
              </a:rPr>
              <a:t>Vcc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5V,Trig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PIN</a:t>
            </a:r>
            <a:r>
              <a:rPr lang="zh-TW" altLang="en-US" dirty="0">
                <a:solidFill>
                  <a:srgbClr val="FF0000"/>
                </a:solidFill>
              </a:rPr>
              <a:t>腳</a:t>
            </a:r>
            <a:r>
              <a:rPr lang="en-US" altLang="zh-TW" dirty="0">
                <a:solidFill>
                  <a:srgbClr val="FF0000"/>
                </a:solidFill>
              </a:rPr>
              <a:t>12,Echo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PIN</a:t>
            </a:r>
            <a:r>
              <a:rPr lang="zh-TW" altLang="en-US" dirty="0">
                <a:solidFill>
                  <a:srgbClr val="FF0000"/>
                </a:solidFill>
              </a:rPr>
              <a:t>腳</a:t>
            </a:r>
            <a:r>
              <a:rPr lang="en-US" altLang="zh-TW" dirty="0">
                <a:solidFill>
                  <a:srgbClr val="FF0000"/>
                </a:solidFill>
              </a:rPr>
              <a:t>13,GND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GND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  HC-05</a:t>
            </a:r>
            <a:r>
              <a:rPr lang="zh-TW" altLang="en-US" dirty="0">
                <a:solidFill>
                  <a:srgbClr val="FF0000"/>
                </a:solidFill>
              </a:rPr>
              <a:t>接腳</a:t>
            </a:r>
            <a:r>
              <a:rPr lang="en-US" altLang="zh-TW" dirty="0">
                <a:solidFill>
                  <a:srgbClr val="FF0000"/>
                </a:solidFill>
              </a:rPr>
              <a:t>:Vcc50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5V,GND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GND,RXD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TX,TXD</a:t>
            </a:r>
            <a:r>
              <a:rPr lang="zh-TW" altLang="en-US" dirty="0">
                <a:solidFill>
                  <a:srgbClr val="FF0000"/>
                </a:solidFill>
              </a:rPr>
              <a:t>接到</a:t>
            </a:r>
            <a:r>
              <a:rPr lang="en-US" altLang="zh-TW" dirty="0">
                <a:solidFill>
                  <a:srgbClr val="FF0000"/>
                </a:solidFill>
              </a:rPr>
              <a:t>RD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      兩個都要使用時，因為</a:t>
            </a:r>
            <a:r>
              <a:rPr lang="en-US" altLang="zh-TW" dirty="0">
                <a:solidFill>
                  <a:srgbClr val="FF0000"/>
                </a:solidFill>
              </a:rPr>
              <a:t>Uno</a:t>
            </a:r>
            <a:r>
              <a:rPr lang="zh-TW" altLang="en-US" dirty="0">
                <a:solidFill>
                  <a:srgbClr val="FF0000"/>
                </a:solidFill>
              </a:rPr>
              <a:t>只有一個</a:t>
            </a:r>
            <a:r>
              <a:rPr lang="en-US" altLang="zh-TW" dirty="0">
                <a:solidFill>
                  <a:srgbClr val="FF0000"/>
                </a:solidFill>
              </a:rPr>
              <a:t>5V</a:t>
            </a:r>
            <a:r>
              <a:rPr lang="zh-TW" altLang="en-US" dirty="0">
                <a:solidFill>
                  <a:srgbClr val="FF0000"/>
                </a:solidFill>
              </a:rPr>
              <a:t>請把藍牙接到</a:t>
            </a:r>
            <a:r>
              <a:rPr lang="en-US" altLang="zh-TW" dirty="0">
                <a:solidFill>
                  <a:srgbClr val="FF0000"/>
                </a:solidFill>
              </a:rPr>
              <a:t>3.3V</a:t>
            </a:r>
            <a:r>
              <a:rPr lang="zh-TW" altLang="en-US" dirty="0">
                <a:solidFill>
                  <a:srgbClr val="FF0000"/>
                </a:solidFill>
              </a:rPr>
              <a:t>，超音波維持在</a:t>
            </a:r>
            <a:r>
              <a:rPr lang="en-US" altLang="zh-TW" dirty="0">
                <a:solidFill>
                  <a:srgbClr val="FF0000"/>
                </a:solidFill>
              </a:rPr>
              <a:t>5V</a:t>
            </a:r>
            <a:r>
              <a:rPr lang="zh-TW" altLang="en-US" dirty="0">
                <a:solidFill>
                  <a:srgbClr val="FF0000"/>
                </a:solidFill>
              </a:rPr>
              <a:t>數據才不會出錯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      備註</a:t>
            </a:r>
            <a:r>
              <a:rPr lang="en-US" altLang="zh-TW" dirty="0"/>
              <a:t>:</a:t>
            </a:r>
            <a:r>
              <a:rPr lang="zh-TW" altLang="en-US" dirty="0"/>
              <a:t>在燒錄藍芽程式碼時</a:t>
            </a:r>
            <a:r>
              <a:rPr lang="en-US" altLang="zh-TW" dirty="0"/>
              <a:t>,</a:t>
            </a:r>
            <a:r>
              <a:rPr lang="zh-TW" altLang="en-US" dirty="0"/>
              <a:t>不可接上</a:t>
            </a:r>
            <a:r>
              <a:rPr lang="en-US" altLang="zh-TW" dirty="0"/>
              <a:t>RX,TX</a:t>
            </a:r>
            <a:r>
              <a:rPr lang="zh-TW" altLang="en-US" dirty="0"/>
              <a:t>接腳</a:t>
            </a:r>
            <a:r>
              <a:rPr lang="en-US" altLang="zh-TW" dirty="0"/>
              <a:t>(</a:t>
            </a:r>
            <a:r>
              <a:rPr lang="zh-TW" altLang="en-US" dirty="0"/>
              <a:t>先燒好程式碼</a:t>
            </a:r>
            <a:r>
              <a:rPr lang="en-US" altLang="zh-TW" dirty="0"/>
              <a:t>,</a:t>
            </a:r>
            <a:r>
              <a:rPr lang="zh-TW" altLang="en-US" dirty="0"/>
              <a:t>拔下</a:t>
            </a:r>
            <a:r>
              <a:rPr lang="en-US" altLang="zh-TW" dirty="0"/>
              <a:t>USB</a:t>
            </a:r>
            <a:r>
              <a:rPr lang="zh-TW" altLang="en-US" dirty="0"/>
              <a:t>後</a:t>
            </a:r>
            <a:r>
              <a:rPr lang="en-US" altLang="zh-TW" dirty="0"/>
              <a:t>,</a:t>
            </a:r>
            <a:r>
              <a:rPr lang="zh-TW" altLang="en-US" dirty="0"/>
              <a:t>再將</a:t>
            </a:r>
            <a:r>
              <a:rPr lang="en-US" altLang="zh-TW" dirty="0"/>
              <a:t>RX,TX</a:t>
            </a:r>
            <a:r>
              <a:rPr lang="zh-TW" altLang="en-US" dirty="0"/>
              <a:t>接腳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接上</a:t>
            </a:r>
            <a:r>
              <a:rPr lang="en-US" altLang="zh-TW" dirty="0"/>
              <a:t>,</a:t>
            </a:r>
            <a:r>
              <a:rPr lang="zh-TW" altLang="en-US" dirty="0"/>
              <a:t>最後再接上</a:t>
            </a:r>
            <a:r>
              <a:rPr lang="en-US" altLang="zh-TW" dirty="0"/>
              <a:t>USB</a:t>
            </a:r>
            <a:r>
              <a:rPr lang="zh-TW" altLang="en-US" dirty="0"/>
              <a:t>，</a:t>
            </a:r>
            <a:r>
              <a:rPr lang="en-US" altLang="zh-TW" dirty="0"/>
              <a:t>USB</a:t>
            </a:r>
            <a:r>
              <a:rPr lang="zh-TW" altLang="en-US" dirty="0"/>
              <a:t>和藍牙共用同一個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6" y="2618856"/>
            <a:ext cx="9829123" cy="74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38A5AD-F300-4855-B67D-8EAF0EF21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2299" y="640738"/>
            <a:ext cx="6442364" cy="1280890"/>
          </a:xfrm>
        </p:spPr>
        <p:txBody>
          <a:bodyPr/>
          <a:lstStyle/>
          <a:p>
            <a:r>
              <a:rPr lang="zh-TW" altLang="en-US" dirty="0"/>
              <a:t>接腳連接圖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74803" y="5622562"/>
            <a:ext cx="2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藍牙接腳連接圖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1" y="1706570"/>
            <a:ext cx="5120640" cy="38404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8" y="1706570"/>
            <a:ext cx="5120640" cy="384048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99406" y="5717297"/>
            <a:ext cx="223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超音波接腳連接圖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5736565-B5CC-494C-98C9-C4D8227D7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3980" y="640738"/>
            <a:ext cx="6392487" cy="1280890"/>
          </a:xfrm>
        </p:spPr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91932" y="1238596"/>
            <a:ext cx="10172845" cy="56194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Ultrasonic.h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#define TRIGGER_PIN  12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#define ECHO_PIN     13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Ultrasonic ultrasonic(TRIGGER_PIN, ECHO_PIN);</a:t>
            </a:r>
          </a:p>
          <a:p>
            <a:pPr marL="0" indent="0">
              <a:buNone/>
            </a:pP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void setup()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(9600);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void loop()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float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cmMsec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inMsec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long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microsec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ultrasonic.timing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cmMsec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ultrasonic.convert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microsec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Ultrasonic::CM);</a:t>
            </a:r>
          </a:p>
          <a:p>
            <a:pPr marL="0" indent="0">
              <a:buNone/>
            </a:pP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inMsec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ultrasonic.convert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microsec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Ultrasonic::IN);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內容版面配置區 2"/>
          <p:cNvSpPr txBox="1"/>
          <p:nvPr/>
        </p:nvSpPr>
        <p:spPr>
          <a:xfrm>
            <a:off x="7255423" y="1399309"/>
            <a:ext cx="4767552" cy="547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("MS: ");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microsec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(", CM: ");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cmMsec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(", IN: ");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inMsec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delay(1000);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if 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Serial.available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())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	  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Serial.write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Serial.read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());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31A52-5B3C-4087-8C20-3D671D85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8112" y="640738"/>
            <a:ext cx="9012874" cy="1280890"/>
          </a:xfrm>
        </p:spPr>
        <p:txBody>
          <a:bodyPr/>
          <a:lstStyle/>
          <a:p>
            <a:r>
              <a:rPr lang="en-US" altLang="zh-TW" dirty="0"/>
              <a:t>Google Play </a:t>
            </a:r>
            <a:r>
              <a:rPr lang="zh-TW" altLang="en-US" dirty="0"/>
              <a:t>下載終端機 </a:t>
            </a:r>
            <a:r>
              <a:rPr lang="en-US" altLang="zh-TW" dirty="0"/>
              <a:t>Android APP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24052" r="31489" b="1217"/>
          <a:stretch/>
        </p:blipFill>
        <p:spPr>
          <a:xfrm>
            <a:off x="3305360" y="1458096"/>
            <a:ext cx="6178378" cy="4053017"/>
          </a:xfrm>
        </p:spPr>
      </p:pic>
      <p:sp>
        <p:nvSpPr>
          <p:cNvPr id="7" name="內容版面配置區 2"/>
          <p:cNvSpPr txBox="1"/>
          <p:nvPr/>
        </p:nvSpPr>
        <p:spPr>
          <a:xfrm>
            <a:off x="4010773" y="1399309"/>
            <a:ext cx="4767552" cy="547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88426" y="5622562"/>
            <a:ext cx="541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Google Play</a:t>
            </a:r>
            <a:r>
              <a:rPr lang="zh-TW" altLang="en-US" b="1" dirty="0"/>
              <a:t>限定</a:t>
            </a:r>
            <a:r>
              <a:rPr lang="en-US" altLang="zh-TW" b="1" dirty="0"/>
              <a:t>Android</a:t>
            </a:r>
            <a:r>
              <a:rPr lang="zh-TW" altLang="en-US" b="1" dirty="0"/>
              <a:t>手機使用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338A8E-F4A8-4BEE-9B5E-26608824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8112" y="640738"/>
            <a:ext cx="9012874" cy="1280890"/>
          </a:xfrm>
        </p:spPr>
        <p:txBody>
          <a:bodyPr/>
          <a:lstStyle/>
          <a:p>
            <a:r>
              <a:rPr lang="zh-TW" altLang="en-US" dirty="0"/>
              <a:t>測試</a:t>
            </a:r>
          </a:p>
        </p:txBody>
      </p:sp>
      <p:sp>
        <p:nvSpPr>
          <p:cNvPr id="7" name="內容版面配置區 2"/>
          <p:cNvSpPr txBox="1"/>
          <p:nvPr/>
        </p:nvSpPr>
        <p:spPr>
          <a:xfrm>
            <a:off x="4010773" y="1399309"/>
            <a:ext cx="4767552" cy="547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35130" y="5671541"/>
            <a:ext cx="71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在手機</a:t>
            </a:r>
            <a:r>
              <a:rPr lang="en-US" altLang="zh-TW" b="1" dirty="0"/>
              <a:t>App</a:t>
            </a:r>
            <a:r>
              <a:rPr lang="zh-TW" altLang="en-US" b="1" dirty="0"/>
              <a:t>的終端機裡輸入</a:t>
            </a:r>
            <a:r>
              <a:rPr lang="en-US" altLang="zh-TW" b="1" dirty="0" err="1">
                <a:solidFill>
                  <a:srgbClr val="FF0000"/>
                </a:solidFill>
              </a:rPr>
              <a:t>abcd</a:t>
            </a:r>
            <a:r>
              <a:rPr lang="zh-TW" altLang="en-US" b="1" dirty="0"/>
              <a:t>後，藍牙可以接收到並且回傳訊息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49" y="1657350"/>
            <a:ext cx="5619750" cy="35433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/>
          <a:stretch/>
        </p:blipFill>
        <p:spPr>
          <a:xfrm>
            <a:off x="8220204" y="1005016"/>
            <a:ext cx="2578701" cy="43866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94356" y="4687330"/>
            <a:ext cx="21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在這裡輸入</a:t>
            </a:r>
            <a:r>
              <a:rPr lang="en-US" altLang="zh-TW" b="1" dirty="0" err="1">
                <a:solidFill>
                  <a:schemeClr val="bg1"/>
                </a:solidFill>
              </a:rPr>
              <a:t>abcd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6D6022-89C5-4F30-AB3F-2489CF045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Thank you for watching</a:t>
            </a:r>
            <a:endParaRPr lang="zh-TW" altLang="en-US" sz="5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60" y="3786951"/>
            <a:ext cx="4696480" cy="428685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6" y="3238473"/>
            <a:ext cx="2600688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6353" y="499417"/>
            <a:ext cx="7390458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>
                <a:latin typeface="+mj-ea"/>
              </a:rPr>
              <a:t>(</a:t>
            </a:r>
            <a:r>
              <a:rPr lang="zh-TW" altLang="en-US" sz="5000" dirty="0">
                <a:latin typeface="+mj-ea"/>
              </a:rPr>
              <a:t>一</a:t>
            </a:r>
            <a:r>
              <a:rPr lang="en-US" altLang="zh-TW" sz="5000" dirty="0">
                <a:latin typeface="+mj-ea"/>
              </a:rPr>
              <a:t>)Arduino</a:t>
            </a:r>
            <a:r>
              <a:rPr lang="zh-TW" altLang="en-US" sz="5000" dirty="0">
                <a:latin typeface="+mj-ea"/>
              </a:rPr>
              <a:t>的起源</a:t>
            </a:r>
            <a:endParaRPr lang="en-US" altLang="zh-TW" sz="500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Massimo </a:t>
            </a:r>
            <a:r>
              <a:rPr lang="en-US" altLang="zh-TW" dirty="0" err="1"/>
              <a:t>Banzi</a:t>
            </a:r>
            <a:r>
              <a:rPr lang="en-US" altLang="zh-TW" dirty="0"/>
              <a:t> </a:t>
            </a:r>
            <a:r>
              <a:rPr lang="zh-TW" altLang="en-US" dirty="0"/>
              <a:t>之前是義大利 </a:t>
            </a:r>
            <a:r>
              <a:rPr lang="en-US" altLang="zh-TW" dirty="0"/>
              <a:t>Ivrea </a:t>
            </a:r>
            <a:r>
              <a:rPr lang="zh-TW" altLang="en-US" dirty="0"/>
              <a:t>一家高科技設計學校的老師，他的學生們經常抱怨找不到便宜好用的微處理機控制器。西元</a:t>
            </a:r>
            <a:r>
              <a:rPr lang="en-US" altLang="zh-TW" dirty="0"/>
              <a:t>2005</a:t>
            </a:r>
            <a:r>
              <a:rPr lang="zh-TW" altLang="en-US" dirty="0"/>
              <a:t>年， </a:t>
            </a:r>
            <a:r>
              <a:rPr lang="en-US" altLang="zh-TW" dirty="0"/>
              <a:t>Massimo </a:t>
            </a:r>
            <a:r>
              <a:rPr lang="en-US" altLang="zh-TW" dirty="0" err="1"/>
              <a:t>Banzi</a:t>
            </a:r>
            <a:r>
              <a:rPr lang="en-US" altLang="zh-TW" dirty="0"/>
              <a:t> </a:t>
            </a:r>
            <a:r>
              <a:rPr lang="zh-TW" altLang="en-US" dirty="0"/>
              <a:t>跟</a:t>
            </a:r>
            <a:r>
              <a:rPr lang="en-US" altLang="zh-TW" dirty="0"/>
              <a:t>David </a:t>
            </a:r>
            <a:r>
              <a:rPr lang="en-US" altLang="zh-TW" dirty="0" err="1"/>
              <a:t>Cuartielles</a:t>
            </a:r>
            <a:r>
              <a:rPr lang="en-US" altLang="zh-TW" dirty="0"/>
              <a:t> </a:t>
            </a:r>
            <a:r>
              <a:rPr lang="zh-TW" altLang="en-US" dirty="0"/>
              <a:t>討論了這個問題，</a:t>
            </a:r>
            <a:r>
              <a:rPr lang="en-US" altLang="zh-TW" dirty="0"/>
              <a:t>David </a:t>
            </a:r>
            <a:r>
              <a:rPr lang="en-US" altLang="zh-TW" dirty="0" err="1"/>
              <a:t>Cuartielles</a:t>
            </a:r>
            <a:r>
              <a:rPr lang="en-US" altLang="zh-TW" dirty="0"/>
              <a:t> </a:t>
            </a:r>
            <a:r>
              <a:rPr lang="zh-TW" altLang="en-US" dirty="0"/>
              <a:t>是一個西班牙籍晶片工程師，當時是這所學校的訪問學者。兩人討論之後，決定自己設計電路板，並引入了</a:t>
            </a:r>
            <a:r>
              <a:rPr lang="en-US" altLang="zh-TW" dirty="0" err="1"/>
              <a:t>Banzi</a:t>
            </a:r>
            <a:r>
              <a:rPr lang="en-US" altLang="zh-TW" dirty="0"/>
              <a:t> </a:t>
            </a:r>
            <a:r>
              <a:rPr lang="zh-TW" altLang="en-US" dirty="0"/>
              <a:t>的學生 </a:t>
            </a:r>
            <a:r>
              <a:rPr lang="en-US" altLang="zh-TW" dirty="0"/>
              <a:t>David </a:t>
            </a:r>
            <a:r>
              <a:rPr lang="en-US" altLang="zh-TW" dirty="0" err="1"/>
              <a:t>Mellis</a:t>
            </a:r>
            <a:r>
              <a:rPr lang="en-US" altLang="zh-TW" dirty="0"/>
              <a:t> </a:t>
            </a:r>
            <a:r>
              <a:rPr lang="zh-TW" altLang="en-US" dirty="0"/>
              <a:t>為電路板設計開發用的語言。兩天以後，</a:t>
            </a:r>
            <a:r>
              <a:rPr lang="en-US" altLang="zh-TW" dirty="0"/>
              <a:t>David </a:t>
            </a:r>
            <a:r>
              <a:rPr lang="en-US" altLang="zh-TW" dirty="0" err="1"/>
              <a:t>Mellis</a:t>
            </a:r>
            <a:r>
              <a:rPr lang="en-US" altLang="zh-TW" dirty="0"/>
              <a:t> </a:t>
            </a:r>
            <a:r>
              <a:rPr lang="zh-TW" altLang="en-US" dirty="0"/>
              <a:t>就寫出了程式碼。又過了幾天，電路板就完工了。於是他們將這塊電路板命名為</a:t>
            </a:r>
            <a:r>
              <a:rPr lang="en-US" altLang="zh-TW" dirty="0"/>
              <a:t>『Arduino』</a:t>
            </a:r>
            <a:r>
              <a:rPr lang="zh-TW" altLang="en-US" dirty="0"/>
              <a:t>。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690CF-4291-4262-A6FA-AB4D824F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5609" y="556531"/>
            <a:ext cx="5810841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000" dirty="0">
                <a:latin typeface="標楷體" pitchFamily="65" charset="-120"/>
                <a:ea typeface="標楷體" pitchFamily="65" charset="-120"/>
              </a:rPr>
              <a:t>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當初</a:t>
            </a:r>
            <a:r>
              <a:rPr lang="en-US" altLang="zh-TW" dirty="0"/>
              <a:t>Arduino</a:t>
            </a:r>
            <a:r>
              <a:rPr lang="zh-TW" altLang="en-US" dirty="0"/>
              <a:t>設計的觀點，就是希望針對</a:t>
            </a:r>
            <a:r>
              <a:rPr lang="en-US" altLang="zh-TW" dirty="0"/>
              <a:t>『</a:t>
            </a:r>
            <a:r>
              <a:rPr lang="zh-TW" altLang="en-US" dirty="0"/>
              <a:t>不懂電腦語言的族群</a:t>
            </a:r>
            <a:r>
              <a:rPr lang="en-US" altLang="zh-TW" dirty="0"/>
              <a:t>』</a:t>
            </a:r>
            <a:r>
              <a:rPr lang="zh-TW" altLang="en-US" dirty="0"/>
              <a:t>，也能用 </a:t>
            </a:r>
            <a:r>
              <a:rPr lang="en-US" altLang="zh-TW" dirty="0"/>
              <a:t>Arduino </a:t>
            </a:r>
            <a:r>
              <a:rPr lang="zh-TW" altLang="en-US" dirty="0"/>
              <a:t>做出很酷的東西，例如：對感測器作出回應、閃爍燈光、控制馬達</a:t>
            </a:r>
            <a:r>
              <a:rPr lang="en-US" altLang="zh-TW" dirty="0"/>
              <a:t>…</a:t>
            </a:r>
            <a:r>
              <a:rPr lang="zh-TW" altLang="en-US" dirty="0"/>
              <a:t>等等。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4EB23C-A95F-4CFF-8AE9-543B9F09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162" y="499421"/>
            <a:ext cx="69159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000" dirty="0">
                <a:latin typeface="Times New Roman" pitchFamily="18" charset="0"/>
                <a:ea typeface="標楷體" pitchFamily="65" charset="-120"/>
              </a:rPr>
              <a:t>免費的開放空間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Banzi</a:t>
            </a:r>
            <a:r>
              <a:rPr lang="zh-TW" altLang="en-US" dirty="0"/>
              <a:t>，</a:t>
            </a:r>
            <a:r>
              <a:rPr lang="en-US" altLang="zh-TW" dirty="0" err="1"/>
              <a:t>Cuartielles</a:t>
            </a:r>
            <a:r>
              <a:rPr lang="zh-TW" altLang="en-US" dirty="0"/>
              <a:t>和</a:t>
            </a:r>
            <a:r>
              <a:rPr lang="en-US" altLang="zh-TW" dirty="0" err="1"/>
              <a:t>Mellis</a:t>
            </a:r>
            <a:r>
              <a:rPr lang="zh-TW" altLang="en-US" dirty="0"/>
              <a:t>把設計圖放到了網際網路上。他們保持設計的開放源碼</a:t>
            </a:r>
            <a:r>
              <a:rPr lang="en-US" altLang="zh-TW" dirty="0"/>
              <a:t>(Open Source)</a:t>
            </a:r>
            <a:r>
              <a:rPr lang="zh-TW" altLang="en-US" dirty="0"/>
              <a:t>理念，因為版權法可以監管開放原始碼軟體，卻很難用在硬體上，他們決定採用創用</a:t>
            </a:r>
            <a:r>
              <a:rPr lang="en-US" altLang="zh-TW" dirty="0"/>
              <a:t>CC</a:t>
            </a:r>
            <a:r>
              <a:rPr lang="zh-TW" altLang="en-US" dirty="0"/>
              <a:t>許可。</a:t>
            </a:r>
            <a:endParaRPr lang="en-US" altLang="zh-TW" dirty="0"/>
          </a:p>
          <a:p>
            <a:r>
              <a:rPr lang="zh-TW" altLang="en-US" dirty="0"/>
              <a:t>創用</a:t>
            </a:r>
            <a:r>
              <a:rPr lang="en-US" altLang="zh-TW" dirty="0"/>
              <a:t>CC(</a:t>
            </a:r>
            <a:r>
              <a:rPr lang="en-US" altLang="zh-TW" dirty="0" err="1">
                <a:hlinkClick r:id="rId2" tooltip="Creative_Commons, 2013 #1970"/>
              </a:rPr>
              <a:t>Creative_Commons</a:t>
            </a:r>
            <a:r>
              <a:rPr lang="en-US" altLang="zh-TW" dirty="0">
                <a:hlinkClick r:id="rId2" tooltip="Creative_Commons, 2013 #1970"/>
              </a:rPr>
              <a:t>, 2013</a:t>
            </a:r>
            <a:r>
              <a:rPr lang="en-US" altLang="zh-TW" dirty="0"/>
              <a:t>)</a:t>
            </a:r>
            <a:r>
              <a:rPr lang="zh-TW" altLang="en-US" dirty="0"/>
              <a:t>是為保護開放版權行為而出現的類似</a:t>
            </a:r>
            <a:r>
              <a:rPr lang="en-US" altLang="zh-TW" dirty="0"/>
              <a:t>GPL</a:t>
            </a:r>
            <a:r>
              <a:rPr lang="en-US" altLang="zh-TW" dirty="0">
                <a:hlinkClick r:id="rId3"/>
              </a:rPr>
              <a:t>[1]</a:t>
            </a:r>
            <a:r>
              <a:rPr lang="zh-TW" altLang="en-US" dirty="0"/>
              <a:t>的一種許可（</a:t>
            </a:r>
            <a:r>
              <a:rPr lang="en-US" altLang="zh-TW" dirty="0"/>
              <a:t>license</a:t>
            </a:r>
            <a:r>
              <a:rPr lang="zh-TW" altLang="en-US" dirty="0"/>
              <a:t>），來自於自由軟體</a:t>
            </a:r>
            <a:r>
              <a:rPr lang="en-US" altLang="zh-TW" dirty="0">
                <a:hlinkClick r:id="rId4"/>
              </a:rPr>
              <a:t>[2]</a:t>
            </a:r>
            <a:r>
              <a:rPr lang="zh-TW" altLang="en-US" dirty="0"/>
              <a:t>基金會 </a:t>
            </a:r>
            <a:r>
              <a:rPr lang="en-US" altLang="zh-TW" dirty="0"/>
              <a:t>(Free Software Foundation) </a:t>
            </a:r>
            <a:r>
              <a:rPr lang="zh-TW" altLang="en-US" dirty="0"/>
              <a:t>的 </a:t>
            </a:r>
            <a:r>
              <a:rPr lang="en-US" altLang="zh-TW" dirty="0"/>
              <a:t>GNU </a:t>
            </a:r>
            <a:r>
              <a:rPr lang="zh-TW" altLang="en-US" dirty="0"/>
              <a:t>通用公共授權條款 </a:t>
            </a:r>
            <a:r>
              <a:rPr lang="en-US" altLang="zh-TW" dirty="0"/>
              <a:t>(GNU GPL)</a:t>
            </a:r>
            <a:r>
              <a:rPr lang="zh-TW" altLang="en-US" dirty="0"/>
              <a:t>：在創用</a:t>
            </a:r>
            <a:r>
              <a:rPr lang="en-US" altLang="zh-TW" dirty="0"/>
              <a:t>CC</a:t>
            </a:r>
            <a:r>
              <a:rPr lang="zh-TW" altLang="en-US" dirty="0"/>
              <a:t>許可下，任何人都被允許生產電路板的複製品，且還能重新設計，甚至銷售原設計的複製品。你還不需要付版稅，甚至不用取得 </a:t>
            </a:r>
            <a:r>
              <a:rPr lang="en-US" altLang="zh-TW" dirty="0"/>
              <a:t>Arduino </a:t>
            </a:r>
            <a:r>
              <a:rPr lang="zh-TW" altLang="en-US" dirty="0"/>
              <a:t>團隊的許可。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EA9D26-A186-4E74-A4A4-C0F30F23A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86590" y="549295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5000" dirty="0">
                <a:latin typeface="Times New Roman" pitchFamily="18" charset="0"/>
                <a:ea typeface="標楷體" pitchFamily="65" charset="-120"/>
              </a:rPr>
              <a:t>Arduino</a:t>
            </a:r>
            <a:r>
              <a:rPr lang="zh-TW" altLang="en-US" sz="5000" dirty="0">
                <a:latin typeface="Times New Roman" pitchFamily="18" charset="0"/>
                <a:ea typeface="標楷體" pitchFamily="65" charset="-120"/>
              </a:rPr>
              <a:t>的特色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開放原始碼的電路圖設計，程式開發介面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en-US" altLang="zh-TW" dirty="0">
                <a:solidFill>
                  <a:srgbClr val="7D181E"/>
                </a:solidFill>
                <a:latin typeface="Times New Roman" pitchFamily="18" charset="0"/>
                <a:ea typeface="標楷體" pitchFamily="65" charset="-120"/>
                <a:cs typeface="Arial" pitchFamily="34" charset="0"/>
                <a:hlinkClick r:id="rId2"/>
              </a:rPr>
              <a:t>http://www.arduino.cc/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官網的資料都是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免費下載的，也可依需求自己修改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!!</a:t>
            </a:r>
            <a:endParaRPr lang="en-US" altLang="zh-TW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Arduino 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可使用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ISCP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線上燒入器，自我將新的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IC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晶片燒入「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bootloader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」。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可依據官方電路圖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(</a:t>
            </a:r>
            <a:r>
              <a:rPr lang="en-US" altLang="zh-TW" dirty="0">
                <a:solidFill>
                  <a:srgbClr val="7D181E"/>
                </a:solidFill>
                <a:latin typeface="Times New Roman" pitchFamily="18" charset="0"/>
                <a:ea typeface="標楷體" pitchFamily="65" charset="-120"/>
                <a:cs typeface="Arial" pitchFamily="34" charset="0"/>
                <a:hlinkClick r:id="rId2"/>
              </a:rPr>
              <a:t>http://www.arduino.cc/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，簡化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Arduino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模組，完成獨立運作的微處理機控制模組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感測器可簡單連接各式各樣的電子元件 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(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紅外線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超音波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熱敏電阻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光敏電阻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伺服馬達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,…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等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支援多樣的互動程式開發工具</a:t>
            </a:r>
            <a:endParaRPr lang="en-US" altLang="zh-TW" dirty="0">
              <a:solidFill>
                <a:srgbClr val="333333"/>
              </a:solidFill>
              <a:latin typeface="Times New Roman" pitchFamily="18" charset="0"/>
              <a:ea typeface="標楷體" pitchFamily="65" charset="-120"/>
              <a:cs typeface="Arial" pitchFamily="34" charset="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使用低價格的微處理控制器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(ATMEGA8-16)</a:t>
            </a:r>
            <a:endParaRPr lang="en-US" altLang="zh-TW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USB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介面，不需外接電源。另外有提供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9VDC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輸入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  <a:p>
            <a:pPr defTabSz="914400">
              <a:buClrTx/>
              <a:buFont typeface="+mj-lt"/>
              <a:buAutoNum type="arabicPeriod"/>
            </a:pP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 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應用方面，利用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Arduino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，突破以往只能使用滑鼠，鍵盤，</a:t>
            </a:r>
            <a:r>
              <a:rPr lang="en-US" altLang="zh-TW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CCD</a:t>
            </a:r>
            <a:r>
              <a:rPr lang="zh-TW" altLang="en-US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rPr>
              <a:t>等輸入的裝置的互動內容，可以更簡單地達成單人或多人遊戲互動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3E5E9A-058A-4A23-A462-13ED30CCB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1525" y="514129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5000" dirty="0">
                <a:latin typeface="Times New Roman" pitchFamily="18" charset="0"/>
                <a:ea typeface="標楷體" pitchFamily="65" charset="-120"/>
              </a:rPr>
              <a:t>Arduino</a:t>
            </a:r>
            <a:r>
              <a:rPr lang="zh-TW" altLang="en-US" sz="5000" dirty="0">
                <a:latin typeface="Times New Roman" pitchFamily="18" charset="0"/>
                <a:ea typeface="標楷體" pitchFamily="65" charset="-120"/>
              </a:rPr>
              <a:t>版本比較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925" y="1795019"/>
            <a:ext cx="3048000" cy="2047875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68" y="1795019"/>
            <a:ext cx="3048000" cy="19621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23" y="1795019"/>
            <a:ext cx="3048000" cy="215265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152073" y="4562318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Arduino</a:t>
                      </a:r>
                      <a:r>
                        <a:rPr lang="zh-TW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1.6.1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1.6.5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1.6.6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Java</a:t>
                      </a:r>
                      <a:r>
                        <a:rPr lang="zh-TW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差別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需要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手動</a:t>
                      </a:r>
                      <a:r>
                        <a:rPr lang="zh-TW" altLang="en-US" dirty="0"/>
                        <a:t>選板子 </a:t>
                      </a:r>
                      <a:r>
                        <a:rPr lang="en-US" altLang="zh-TW" dirty="0"/>
                        <a:t>/</a:t>
                      </a:r>
                    </a:p>
                    <a:p>
                      <a:pPr algn="ctr"/>
                      <a:r>
                        <a:rPr lang="zh-TW" altLang="en-US" dirty="0"/>
                        <a:t>處理器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序列埠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自動</a:t>
                      </a:r>
                      <a:r>
                        <a:rPr lang="zh-TW" altLang="en-US" dirty="0"/>
                        <a:t>選板子 </a:t>
                      </a:r>
                      <a:r>
                        <a:rPr lang="en-US" altLang="zh-TW" dirty="0"/>
                        <a:t>/</a:t>
                      </a:r>
                    </a:p>
                    <a:p>
                      <a:pPr algn="ctr"/>
                      <a:r>
                        <a:rPr lang="zh-TW" altLang="en-US" dirty="0"/>
                        <a:t>處理器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序列埠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新增</a:t>
                      </a:r>
                      <a:r>
                        <a:rPr lang="en-US" altLang="zh-TW" dirty="0"/>
                        <a:t>Serial Plotter</a:t>
                      </a:r>
                    </a:p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A80F9D63-A1B0-4EA2-BEE4-3C352AF92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3215" y="649049"/>
            <a:ext cx="8911687" cy="128089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二</a:t>
            </a: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)Arduino</a:t>
            </a: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板介紹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91" y="1826030"/>
            <a:ext cx="4985109" cy="487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1898AD1-5F69-407B-A7CB-14C24EE2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3215" y="599172"/>
            <a:ext cx="8911687" cy="128089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Arduino Uno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0" y="2075411"/>
            <a:ext cx="5652821" cy="37782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2" y="1523659"/>
            <a:ext cx="3002893" cy="2152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76" y="1493930"/>
            <a:ext cx="2898942" cy="21822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2" y="4422371"/>
            <a:ext cx="3392222" cy="21946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3FC838-8B29-4F5D-85E4-4B0EE7B2C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20" y="0"/>
            <a:ext cx="1263780" cy="98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</TotalTime>
  <Words>784</Words>
  <Application>Microsoft Office PowerPoint</Application>
  <PresentationFormat>寬螢幕</PresentationFormat>
  <Paragraphs>137</Paragraphs>
  <Slides>25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Adobe Gothic Std B</vt:lpstr>
      <vt:lpstr>SimSun</vt:lpstr>
      <vt:lpstr>微軟正黑體</vt:lpstr>
      <vt:lpstr>標楷體</vt:lpstr>
      <vt:lpstr>Arial</vt:lpstr>
      <vt:lpstr>Century Gothic</vt:lpstr>
      <vt:lpstr>Rockwell Extra Bold</vt:lpstr>
      <vt:lpstr>Tahoma</vt:lpstr>
      <vt:lpstr>Times New Roman</vt:lpstr>
      <vt:lpstr>Wingdings 3</vt:lpstr>
      <vt:lpstr>絲縷</vt:lpstr>
      <vt:lpstr>Arduino</vt:lpstr>
      <vt:lpstr>目錄</vt:lpstr>
      <vt:lpstr>(一)Arduino的起源</vt:lpstr>
      <vt:lpstr>設計</vt:lpstr>
      <vt:lpstr>免費的開放空間</vt:lpstr>
      <vt:lpstr>Arduino的特色</vt:lpstr>
      <vt:lpstr>Arduino版本比較</vt:lpstr>
      <vt:lpstr>(二)Arduino板介紹</vt:lpstr>
      <vt:lpstr>Arduino Uno</vt:lpstr>
      <vt:lpstr>Arduino Nano         Arduino Pro Mini</vt:lpstr>
      <vt:lpstr>Arduino Mega2560</vt:lpstr>
      <vt:lpstr>Arduino板比較</vt:lpstr>
      <vt:lpstr>(三)              應用</vt:lpstr>
      <vt:lpstr>簡單蜂鳴器</vt:lpstr>
      <vt:lpstr>超音波+蜂鳴器</vt:lpstr>
      <vt:lpstr>藍芽模組</vt:lpstr>
      <vt:lpstr>物聯網</vt:lpstr>
      <vt:lpstr>(四)實驗實物介紹:HC-RS04</vt:lpstr>
      <vt:lpstr>實驗實物介紹:HC-05</vt:lpstr>
      <vt:lpstr>實驗介紹</vt:lpstr>
      <vt:lpstr>接腳連接圖</vt:lpstr>
      <vt:lpstr>程式碼</vt:lpstr>
      <vt:lpstr>Google Play 下載終端機 Android APP</vt:lpstr>
      <vt:lpstr>測試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user</dc:creator>
  <cp:lastModifiedBy>user</cp:lastModifiedBy>
  <cp:revision>67</cp:revision>
  <dcterms:created xsi:type="dcterms:W3CDTF">2017-11-29T11:17:00Z</dcterms:created>
  <dcterms:modified xsi:type="dcterms:W3CDTF">2017-12-18T05:44:26Z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1028-10.1.0.5675</vt:lpwstr>
  </property>
</Properties>
</file>